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71" r:id="rId5"/>
    <p:sldId id="268" r:id="rId6"/>
    <p:sldId id="269" r:id="rId7"/>
    <p:sldId id="259" r:id="rId8"/>
    <p:sldId id="260" r:id="rId9"/>
    <p:sldId id="261" r:id="rId10"/>
    <p:sldId id="262" r:id="rId11"/>
    <p:sldId id="267" r:id="rId12"/>
    <p:sldId id="272" r:id="rId13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76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>
          <a:xfrm>
            <a:off x="231775" y="244475"/>
            <a:ext cx="11723688" cy="6376988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7"/>
          <p:cNvCxnSpPr/>
          <p:nvPr/>
        </p:nvCxnSpPr>
        <p:spPr>
          <a:xfrm>
            <a:off x="1978025" y="3733800"/>
            <a:ext cx="82296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E462411-8467-4825-AD72-33C756D78B06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9BD86E-2BB4-4264-8ADF-2EDA57C231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2C267-2915-4941-98EE-04F31EB8AB79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993C8-9C71-4D3D-957D-1371EBDB9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D32A-7EF6-4429-A083-70CE4E9FA955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F31E7-1B8B-4F10-AB38-AF3A7AED4A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8A914-2D8F-4271-916A-6152B2FC7055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059F0-11DE-4E93-B46F-77BB09801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1981200" y="4021138"/>
            <a:ext cx="8229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CAA91-97B9-406F-A39A-7B6ABBC59CF6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7F859-3B5A-4D60-A45C-ED74CEB473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A5AEA-57E8-4EFC-9ED2-E866F2750F88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25CD9-82B4-45E2-8E9E-73DBDFE02B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93433-B655-4A68-AC06-4794B55C68D0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CA999-C5C4-43E9-8AED-513B7C56F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AE696-8005-4EB8-B9AD-01B9C23D1D79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53D63-D82F-4E7A-A33B-55A827DFE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54E19-85B1-4385-999A-D07D72F73EC4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1E4C3-BBB1-44E6-8346-B2E3D67B0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F806C-B7EC-41AA-A91C-B942EF3766F5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22035-56E1-4E1A-9310-29AE57A7D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5F039-552E-4757-9C46-249D25807A59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5E68-065F-46C8-ABA4-18596CAE0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775" y="244475"/>
            <a:ext cx="11723688" cy="6376988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7" name="Title Placeholder 1"/>
          <p:cNvSpPr>
            <a:spLocks noGrp="1"/>
          </p:cNvSpPr>
          <p:nvPr>
            <p:ph type="title"/>
          </p:nvPr>
        </p:nvSpPr>
        <p:spPr bwMode="auto">
          <a:xfrm>
            <a:off x="1143000" y="609600"/>
            <a:ext cx="9875838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638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2057400"/>
            <a:ext cx="98726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6224588"/>
            <a:ext cx="2328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7940124E-1B97-493F-B429-EE2A989C5C7D}" type="datetimeFigureOut">
              <a:rPr lang="ru-RU"/>
              <a:pPr>
                <a:defRPr/>
              </a:pPr>
              <a:t>29.04.2014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700" y="6224588"/>
            <a:ext cx="4716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738" y="6224588"/>
            <a:ext cx="1706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3DCDF183-F797-4A6F-AE20-E9C6E3B2C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9pPr>
    </p:titleStyle>
    <p:bodyStyle>
      <a:lvl1pPr marL="228600" indent="-182563" algn="l" rtl="0" fontAlgn="base">
        <a:lnSpc>
          <a:spcPct val="90000"/>
        </a:lnSpc>
        <a:spcBef>
          <a:spcPts val="1400"/>
        </a:spcBef>
        <a:spcAft>
          <a:spcPct val="0"/>
        </a:spcAft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025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48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79525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9088" y="1724891"/>
            <a:ext cx="11568112" cy="2083522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1"/>
                </a:solidFill>
              </a:rPr>
              <a:t>СТАРШАЯ ШКОЛА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КОНТЕКСТЕ ИНСТИТУЦИОНАЛЬНОЙ ТРАНСФОРМАЦИИ ОБРАЗОВАНИЯ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9738" y="4770438"/>
            <a:ext cx="9307512" cy="487362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Черемных М.П., к.п.н., директор АМОУ «Гуманитарный лицей»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11039475" cy="877888"/>
          </a:xfrm>
        </p:spPr>
        <p:txBody>
          <a:bodyPr/>
          <a:lstStyle/>
          <a:p>
            <a:r>
              <a:rPr lang="ru-RU" b="1" smtClean="0"/>
              <a:t>Оценка итоговой работы старшеклассника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771525" y="1487488"/>
            <a:ext cx="10718800" cy="4608512"/>
          </a:xfrm>
        </p:spPr>
        <p:txBody>
          <a:bodyPr/>
          <a:lstStyle/>
          <a:p>
            <a:pPr marL="44450" indent="0">
              <a:buFont typeface="Corbel" pitchFamily="34" charset="0"/>
              <a:buNone/>
            </a:pPr>
            <a:r>
              <a:rPr lang="ru-RU" b="1" smtClean="0">
                <a:solidFill>
                  <a:schemeClr val="tx1"/>
                </a:solidFill>
              </a:rPr>
              <a:t>4 составляющие оценочной процедуры:</a:t>
            </a:r>
          </a:p>
          <a:p>
            <a:pPr marL="44450" indent="0">
              <a:buFont typeface="Corbel" pitchFamily="34" charset="0"/>
              <a:buNone/>
            </a:pPr>
            <a:r>
              <a:rPr lang="ru-RU" smtClean="0">
                <a:solidFill>
                  <a:schemeClr val="tx1"/>
                </a:solidFill>
              </a:rPr>
              <a:t>1. Оценка </a:t>
            </a:r>
            <a:r>
              <a:rPr lang="ru-RU" b="1" smtClean="0">
                <a:solidFill>
                  <a:schemeClr val="tx1"/>
                </a:solidFill>
              </a:rPr>
              <a:t>результата / продукта</a:t>
            </a:r>
            <a:r>
              <a:rPr lang="ru-RU" smtClean="0">
                <a:solidFill>
                  <a:schemeClr val="tx1"/>
                </a:solidFill>
              </a:rPr>
              <a:t> деятельности старшеклассника, осуществляемая </a:t>
            </a:r>
            <a:r>
              <a:rPr lang="ru-RU" b="1" smtClean="0">
                <a:solidFill>
                  <a:schemeClr val="tx1"/>
                </a:solidFill>
              </a:rPr>
              <a:t>экспертом</a:t>
            </a:r>
            <a:r>
              <a:rPr lang="ru-RU" smtClean="0">
                <a:solidFill>
                  <a:schemeClr val="tx1"/>
                </a:solidFill>
              </a:rPr>
              <a:t> (специалистом в конкретной области той профессиональной сферы, в которой старшеклассник осуществлял свою работу)</a:t>
            </a:r>
          </a:p>
          <a:p>
            <a:pPr marL="44450" indent="0">
              <a:buFont typeface="Corbel" pitchFamily="34" charset="0"/>
              <a:buNone/>
            </a:pPr>
            <a:r>
              <a:rPr lang="ru-RU" smtClean="0">
                <a:solidFill>
                  <a:schemeClr val="tx1"/>
                </a:solidFill>
              </a:rPr>
              <a:t>2. Оценка </a:t>
            </a:r>
            <a:r>
              <a:rPr lang="ru-RU" b="1" smtClean="0">
                <a:solidFill>
                  <a:schemeClr val="tx1"/>
                </a:solidFill>
              </a:rPr>
              <a:t>процесса подготовки и реализации итогового проекта</a:t>
            </a:r>
            <a:r>
              <a:rPr lang="ru-RU" smtClean="0">
                <a:solidFill>
                  <a:schemeClr val="tx1"/>
                </a:solidFill>
              </a:rPr>
              <a:t>, осуществляемая тьютором</a:t>
            </a:r>
          </a:p>
          <a:p>
            <a:pPr marL="44450" indent="0">
              <a:buFont typeface="Corbel" pitchFamily="34" charset="0"/>
              <a:buNone/>
            </a:pPr>
            <a:r>
              <a:rPr lang="ru-RU" smtClean="0">
                <a:solidFill>
                  <a:schemeClr val="tx1"/>
                </a:solidFill>
              </a:rPr>
              <a:t>3. Оценка </a:t>
            </a:r>
            <a:r>
              <a:rPr lang="ru-RU" b="1" smtClean="0">
                <a:solidFill>
                  <a:schemeClr val="tx1"/>
                </a:solidFill>
              </a:rPr>
              <a:t>участия старшеклассника в итоговом событии</a:t>
            </a:r>
            <a:r>
              <a:rPr lang="ru-RU" smtClean="0">
                <a:solidFill>
                  <a:schemeClr val="tx1"/>
                </a:solidFill>
              </a:rPr>
              <a:t>, осуществляемая присутствовавшими на нем представителями образовательных учреждений, профессиональных сфер и местного сообщества</a:t>
            </a:r>
          </a:p>
          <a:p>
            <a:pPr marL="44450" indent="0">
              <a:buFont typeface="Corbel" pitchFamily="34" charset="0"/>
              <a:buNone/>
            </a:pPr>
            <a:r>
              <a:rPr lang="ru-RU" smtClean="0">
                <a:solidFill>
                  <a:schemeClr val="tx1"/>
                </a:solidFill>
              </a:rPr>
              <a:t>4. </a:t>
            </a:r>
            <a:r>
              <a:rPr lang="ru-RU" b="1" smtClean="0">
                <a:solidFill>
                  <a:schemeClr val="tx1"/>
                </a:solidFill>
              </a:rPr>
              <a:t>Самооценка</a:t>
            </a:r>
            <a:r>
              <a:rPr lang="ru-RU" smtClean="0">
                <a:solidFill>
                  <a:schemeClr val="tx1"/>
                </a:solidFill>
              </a:rPr>
              <a:t> старшеклассника. Самоанализ и самооценку старшеклассник проводит в письменной форме в виде рефлексивного текста</a:t>
            </a:r>
          </a:p>
          <a:p>
            <a:pPr marL="44450" indent="0">
              <a:buFont typeface="Corbel" pitchFamily="34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587375"/>
            <a:ext cx="10741025" cy="9223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/>
              <a:t>Материалы, предоставляемые старшеклассником </a:t>
            </a:r>
            <a:br>
              <a:rPr lang="ru-RU" sz="4000" b="1" dirty="0" smtClean="0"/>
            </a:br>
            <a:r>
              <a:rPr lang="ru-RU" sz="4000" b="1" dirty="0" smtClean="0"/>
              <a:t>для итоговой аттестации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795463"/>
            <a:ext cx="9872663" cy="4300537"/>
          </a:xfrm>
        </p:spPr>
        <p:txBody>
          <a:bodyPr rtlCol="0">
            <a:normAutofit fontScale="92500" lnSpcReduction="10000"/>
          </a:bodyPr>
          <a:lstStyle/>
          <a:p>
            <a:pPr indent="-182880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Б</a:t>
            </a:r>
            <a:r>
              <a:rPr lang="ru-RU" dirty="0" smtClean="0">
                <a:solidFill>
                  <a:schemeClr val="tx1"/>
                </a:solidFill>
              </a:rPr>
              <a:t>ортовой </a:t>
            </a:r>
            <a:r>
              <a:rPr lang="ru-RU" dirty="0">
                <a:solidFill>
                  <a:schemeClr val="tx1"/>
                </a:solidFill>
              </a:rPr>
              <a:t>журнал о запланированных этапах и мероприятиях по итоговой </a:t>
            </a:r>
            <a:r>
              <a:rPr lang="ru-RU" dirty="0" smtClean="0">
                <a:solidFill>
                  <a:schemeClr val="tx1"/>
                </a:solidFill>
              </a:rPr>
              <a:t>работе</a:t>
            </a:r>
            <a:endParaRPr lang="ru-RU" dirty="0">
              <a:solidFill>
                <a:schemeClr val="tx1"/>
              </a:solidFill>
            </a:endParaRPr>
          </a:p>
          <a:p>
            <a:pPr indent="-182880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Электронный </a:t>
            </a:r>
            <a:r>
              <a:rPr lang="ru-RU" dirty="0">
                <a:solidFill>
                  <a:schemeClr val="tx1"/>
                </a:solidFill>
              </a:rPr>
              <a:t>дневник, содержащий сведения и отчет о каждом пройденном этапе подготовки итоговой </a:t>
            </a:r>
            <a:r>
              <a:rPr lang="ru-RU" dirty="0" smtClean="0">
                <a:solidFill>
                  <a:schemeClr val="tx1"/>
                </a:solidFill>
              </a:rPr>
              <a:t>работы</a:t>
            </a:r>
            <a:endParaRPr lang="ru-RU" dirty="0">
              <a:solidFill>
                <a:schemeClr val="tx1"/>
              </a:solidFill>
            </a:endParaRPr>
          </a:p>
          <a:p>
            <a:pPr indent="-182880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ополнительные </a:t>
            </a:r>
            <a:r>
              <a:rPr lang="ru-RU" dirty="0">
                <a:solidFill>
                  <a:schemeClr val="tx1"/>
                </a:solidFill>
              </a:rPr>
              <a:t>материалы о проделанной работе (например, записи бесед со специалистами, видео- или фотосъемка, список прочитанной специализированной литературы, и т.п.)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И</a:t>
            </a:r>
            <a:r>
              <a:rPr lang="ru-RU" dirty="0" smtClean="0">
                <a:solidFill>
                  <a:schemeClr val="tx1"/>
                </a:solidFill>
              </a:rPr>
              <a:t>тоговый </a:t>
            </a:r>
            <a:r>
              <a:rPr lang="ru-RU" dirty="0">
                <a:solidFill>
                  <a:schemeClr val="tx1"/>
                </a:solidFill>
              </a:rPr>
              <a:t>продукт (если он отчуждаем) или презентационный текст о результатах индивидуального </a:t>
            </a:r>
            <a:r>
              <a:rPr lang="ru-RU" dirty="0" smtClean="0">
                <a:solidFill>
                  <a:schemeClr val="tx1"/>
                </a:solidFill>
              </a:rPr>
              <a:t>проекта</a:t>
            </a:r>
            <a:endParaRPr lang="ru-RU" dirty="0">
              <a:solidFill>
                <a:schemeClr val="tx1"/>
              </a:solidFill>
            </a:endParaRPr>
          </a:p>
          <a:p>
            <a:pPr indent="-182880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ценочный </a:t>
            </a:r>
            <a:r>
              <a:rPr lang="ru-RU" dirty="0">
                <a:solidFill>
                  <a:schemeClr val="tx1"/>
                </a:solidFill>
              </a:rPr>
              <a:t>лист – рецензия </a:t>
            </a:r>
            <a:r>
              <a:rPr lang="ru-RU" dirty="0" smtClean="0">
                <a:solidFill>
                  <a:schemeClr val="tx1"/>
                </a:solidFill>
              </a:rPr>
              <a:t>эксперта</a:t>
            </a:r>
            <a:endParaRPr lang="ru-RU" dirty="0">
              <a:solidFill>
                <a:schemeClr val="tx1"/>
              </a:solidFill>
            </a:endParaRPr>
          </a:p>
          <a:p>
            <a:pPr indent="-182880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ценочный </a:t>
            </a:r>
            <a:r>
              <a:rPr lang="ru-RU" dirty="0">
                <a:solidFill>
                  <a:schemeClr val="tx1"/>
                </a:solidFill>
              </a:rPr>
              <a:t>лист </a:t>
            </a:r>
            <a:r>
              <a:rPr lang="ru-RU" dirty="0" smtClean="0">
                <a:solidFill>
                  <a:schemeClr val="tx1"/>
                </a:solidFill>
              </a:rPr>
              <a:t>тьютора</a:t>
            </a:r>
            <a:endParaRPr lang="ru-RU" dirty="0">
              <a:solidFill>
                <a:schemeClr val="tx1"/>
              </a:solidFill>
            </a:endParaRPr>
          </a:p>
          <a:p>
            <a:pPr indent="-182880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ценочные </a:t>
            </a:r>
            <a:r>
              <a:rPr lang="ru-RU" dirty="0">
                <a:solidFill>
                  <a:schemeClr val="tx1"/>
                </a:solidFill>
              </a:rPr>
              <a:t>листы членов аттестационной </a:t>
            </a:r>
            <a:r>
              <a:rPr lang="ru-RU" dirty="0" smtClean="0">
                <a:solidFill>
                  <a:schemeClr val="tx1"/>
                </a:solidFill>
              </a:rPr>
              <a:t>комиссии</a:t>
            </a:r>
            <a:endParaRPr lang="ru-RU" dirty="0">
              <a:solidFill>
                <a:schemeClr val="tx1"/>
              </a:solidFill>
            </a:endParaRPr>
          </a:p>
          <a:p>
            <a:pPr indent="-182880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амооценку в </a:t>
            </a:r>
            <a:r>
              <a:rPr lang="ru-RU" dirty="0">
                <a:solidFill>
                  <a:schemeClr val="tx1"/>
                </a:solidFill>
              </a:rPr>
              <a:t>виде рефлексивного </a:t>
            </a:r>
            <a:r>
              <a:rPr lang="ru-RU" dirty="0" smtClean="0">
                <a:solidFill>
                  <a:schemeClr val="tx1"/>
                </a:solidFill>
              </a:rPr>
              <a:t>текста</a:t>
            </a:r>
            <a:endParaRPr lang="ru-RU" dirty="0">
              <a:solidFill>
                <a:schemeClr val="tx1"/>
              </a:solidFill>
            </a:endParaRPr>
          </a:p>
          <a:p>
            <a:pPr indent="-182880"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587375"/>
            <a:ext cx="10741025" cy="452495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/>
              <a:t>Спасибо за внимание!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6005945"/>
            <a:ext cx="9872663" cy="90055"/>
          </a:xfrm>
        </p:spPr>
        <p:txBody>
          <a:bodyPr rtlCol="0">
            <a:normAutofit fontScale="25000" lnSpcReduction="20000"/>
          </a:bodyPr>
          <a:lstStyle/>
          <a:p>
            <a:pPr indent="-182880"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Институциональная трансформация образования -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2078182"/>
            <a:ext cx="10313988" cy="4017817"/>
          </a:xfrm>
        </p:spPr>
        <p:txBody>
          <a:bodyPr rtlCol="0">
            <a:normAutofit lnSpcReduction="10000"/>
          </a:bodyPr>
          <a:lstStyle/>
          <a:p>
            <a:pPr marL="45720" indent="0" fontAlgn="auto">
              <a:spcAft>
                <a:spcPts val="0"/>
              </a:spcAft>
              <a:buFont typeface="Corbel" pitchFamily="34" charset="0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смена «школы» иными базовыми институциональными формами: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Индивидуальная образовательная программа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Образовательная сеть</a:t>
            </a:r>
            <a:endParaRPr lang="ru-RU" sz="2800" dirty="0">
              <a:solidFill>
                <a:schemeClr val="tx1"/>
              </a:solidFill>
            </a:endParaRPr>
          </a:p>
          <a:p>
            <a:pPr indent="-182880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Социально-культурно-образовательный бизнес-комплекс</a:t>
            </a:r>
          </a:p>
          <a:p>
            <a:pPr indent="-182880" fontAlgn="auto">
              <a:spcAft>
                <a:spcPts val="0"/>
              </a:spcAft>
              <a:buNone/>
              <a:defRPr/>
            </a:pPr>
            <a:endParaRPr lang="ru-RU" sz="2800" dirty="0" smtClean="0">
              <a:solidFill>
                <a:schemeClr val="tx1"/>
              </a:solidFill>
            </a:endParaRPr>
          </a:p>
          <a:p>
            <a:pPr indent="-182880" fontAlgn="auto"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	</a:t>
            </a:r>
            <a:r>
              <a:rPr lang="ru-RU" sz="2800" b="1" dirty="0" smtClean="0">
                <a:solidFill>
                  <a:schemeClr val="tx1"/>
                </a:solidFill>
              </a:rPr>
              <a:t>Задача: </a:t>
            </a:r>
            <a:r>
              <a:rPr lang="ru-RU" sz="2800" dirty="0" smtClean="0">
                <a:solidFill>
                  <a:schemeClr val="tx1"/>
                </a:solidFill>
              </a:rPr>
              <a:t>обнаружение резервов внутри школы для организации </a:t>
            </a:r>
            <a:r>
              <a:rPr lang="ru-RU" sz="2800" u="sng" dirty="0" smtClean="0">
                <a:solidFill>
                  <a:schemeClr val="tx1"/>
                </a:solidFill>
              </a:rPr>
              <a:t>современного</a:t>
            </a:r>
            <a:r>
              <a:rPr lang="ru-RU" sz="2800" dirty="0" smtClean="0">
                <a:solidFill>
                  <a:schemeClr val="tx1"/>
                </a:solidFill>
              </a:rPr>
              <a:t> образования.</a:t>
            </a:r>
          </a:p>
          <a:p>
            <a:pPr indent="-182880" fontAlgn="auto">
              <a:spcAft>
                <a:spcPts val="0"/>
              </a:spcAft>
              <a:buNone/>
              <a:defRPr/>
            </a:pPr>
            <a:endParaRPr lang="ru-RU" dirty="0" smtClean="0"/>
          </a:p>
          <a:p>
            <a:pPr indent="-182880" fontAlgn="auto">
              <a:spcAft>
                <a:spcPts val="0"/>
              </a:spcAft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/>
              <a:t>Старшая школа как Школа работы с будущим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2057400"/>
            <a:ext cx="10313988" cy="4038600"/>
          </a:xfrm>
        </p:spPr>
        <p:txBody>
          <a:bodyPr rtlCol="0">
            <a:normAutofit/>
          </a:bodyPr>
          <a:lstStyle/>
          <a:p>
            <a:pPr marL="45720" indent="0" fontAlgn="auto">
              <a:spcAft>
                <a:spcPts val="0"/>
              </a:spcAft>
              <a:buFont typeface="Corbel" pitchFamily="34" charset="0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Организационно-педагогические условия модели новой старшей школы: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Индивидуализация учебного процесса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Переход от «знаниевого» к «способному» содержанию </a:t>
            </a:r>
            <a:r>
              <a:rPr lang="ru-RU" sz="2400" dirty="0" smtClean="0">
                <a:solidFill>
                  <a:schemeClr val="tx1"/>
                </a:solidFill>
              </a:rPr>
              <a:t>образования</a:t>
            </a:r>
            <a:endParaRPr lang="ru-RU" sz="2400" dirty="0">
              <a:solidFill>
                <a:schemeClr val="tx1"/>
              </a:solidFill>
            </a:endParaRPr>
          </a:p>
          <a:p>
            <a:pPr indent="-182880" fontAlgn="auto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Организация пространства рефлексии и мыследеятельности </a:t>
            </a:r>
            <a:endParaRPr lang="ru-RU" sz="2400" dirty="0" smtClean="0">
              <a:solidFill>
                <a:schemeClr val="tx1"/>
              </a:solidFill>
            </a:endParaRPr>
          </a:p>
          <a:p>
            <a:pPr indent="-182880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Расширение пространства </a:t>
            </a:r>
            <a:r>
              <a:rPr lang="ru-RU" sz="2400" dirty="0">
                <a:solidFill>
                  <a:schemeClr val="tx1"/>
                </a:solidFill>
              </a:rPr>
              <a:t>социальной реализации </a:t>
            </a:r>
            <a:r>
              <a:rPr lang="ru-RU" sz="2400" dirty="0" smtClean="0">
                <a:solidFill>
                  <a:schemeClr val="tx1"/>
                </a:solidFill>
              </a:rPr>
              <a:t>учащихся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Развитие сетевых форм организации образовательной </a:t>
            </a:r>
            <a:r>
              <a:rPr lang="ru-RU" sz="2400" dirty="0" smtClean="0">
                <a:solidFill>
                  <a:schemeClr val="tx1"/>
                </a:solidFill>
              </a:rPr>
              <a:t>деятельности</a:t>
            </a:r>
          </a:p>
          <a:p>
            <a:pPr indent="-182880"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1143000" y="609601"/>
            <a:ext cx="9875838" cy="990600"/>
          </a:xfrm>
        </p:spPr>
        <p:txBody>
          <a:bodyPr/>
          <a:lstStyle/>
          <a:p>
            <a:r>
              <a:rPr lang="ru-RU" sz="3600" b="1" dirty="0" smtClean="0"/>
              <a:t>Индивидуальный проект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579418"/>
            <a:ext cx="10313988" cy="4862946"/>
          </a:xfrm>
        </p:spPr>
        <p:txBody>
          <a:bodyPr rtlCol="0">
            <a:normAutofit/>
          </a:bodyPr>
          <a:lstStyle/>
          <a:p>
            <a:pPr indent="-182880" fontAlgn="auto"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	«Индивидуальный проект представляет собой особую форму организации деятельности обучающихся и выполняется обучающимся самостоятельно под руководством учителя (</a:t>
            </a:r>
            <a:r>
              <a:rPr lang="ru-RU" sz="2400" dirty="0" err="1" smtClean="0">
                <a:solidFill>
                  <a:schemeClr val="tx1"/>
                </a:solidFill>
              </a:rPr>
              <a:t>тьютора</a:t>
            </a:r>
            <a:r>
              <a:rPr lang="ru-RU" sz="2400" dirty="0" smtClean="0">
                <a:solidFill>
                  <a:schemeClr val="tx1"/>
                </a:solidFill>
              </a:rPr>
              <a:t>) по выбранной теме в рамках одного или нескольких изучаемых учебных предметов, курсов в любой избранной области деятельности (познавательной, практической, учебно-исследовательской, социальной, художественно-творческой, иной)» (ФГОС С(П)ОО).</a:t>
            </a:r>
          </a:p>
          <a:p>
            <a:pPr indent="-182880" fontAlgn="auto"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	Под «индивидуальным проектом»  следует понимать индивидуальную деятельность старшеклассника, осуществляемую самостоятельно или в группе, направленную на освоение выбранной им профессиональной сферы одним из пяти универсальных типов деятельности: гностическим (познавательным), проектировочным, конструктивным, организаторским, коммуникативным. </a:t>
            </a:r>
          </a:p>
          <a:p>
            <a:pPr indent="-182880" fontAlgn="auto">
              <a:spcAft>
                <a:spcPts val="0"/>
              </a:spcAft>
              <a:buNone/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/>
              <a:t>Индивидуальный проект в образовательном пространстве старшеклассника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071813" y="1965325"/>
          <a:ext cx="5353050" cy="4344988"/>
        </p:xfrm>
        <a:graphic>
          <a:graphicData uri="http://schemas.openxmlformats.org/presentationml/2006/ole">
            <p:oleObj spid="_x0000_s1027" r:id="rId3" imgW="5656680" imgH="6429240" progId="">
              <p:embed/>
            </p:oleObj>
          </a:graphicData>
        </a:graphic>
      </p:graphicFrame>
      <p:sp>
        <p:nvSpPr>
          <p:cNvPr id="5" name="Овал 4"/>
          <p:cNvSpPr/>
          <p:nvPr/>
        </p:nvSpPr>
        <p:spPr>
          <a:xfrm>
            <a:off x="4164013" y="2935288"/>
            <a:ext cx="2555875" cy="2495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Индивидуальный проект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/>
              <a:t>Индивидуальный проект в структуре учебного плана ОУ в логике ФГОС С(П)ОО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143000" y="2057400"/>
          <a:ext cx="987266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166"/>
                <a:gridCol w="2468166"/>
                <a:gridCol w="2468166"/>
                <a:gridCol w="2468166"/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Образовательные области, учебные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предметы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Индивидуальный</a:t>
                      </a:r>
                      <a:r>
                        <a:rPr lang="ru-RU" baseline="0" dirty="0" smtClean="0"/>
                        <a:t> проект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Предметы и курсы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 выбору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  <a:p>
                      <a:endParaRPr lang="ru-RU" dirty="0" smtClean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  <a:p>
                      <a:endParaRPr lang="ru-RU" dirty="0" smtClean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  <a:p>
                      <a:r>
                        <a:rPr lang="ru-RU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Внеучебная деятельность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Левая фигурная скобка 4"/>
          <p:cNvSpPr/>
          <p:nvPr/>
        </p:nvSpPr>
        <p:spPr>
          <a:xfrm rot="16200000">
            <a:off x="3396457" y="2361406"/>
            <a:ext cx="506412" cy="4708525"/>
          </a:xfrm>
          <a:prstGeom prst="leftBrace">
            <a:avLst>
              <a:gd name="adj1" fmla="val 8333"/>
              <a:gd name="adj2" fmla="val 51576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7050088" y="3492500"/>
            <a:ext cx="506412" cy="2446338"/>
          </a:xfrm>
          <a:prstGeom prst="leftBrace">
            <a:avLst>
              <a:gd name="adj1" fmla="val 8333"/>
              <a:gd name="adj2" fmla="val 51576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90663" y="5078413"/>
            <a:ext cx="4318000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Инвариантная часть 2/3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80125" y="5078413"/>
            <a:ext cx="2446338" cy="51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Вариативная часть 1/3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296863" y="609600"/>
            <a:ext cx="11623675" cy="1355725"/>
          </a:xfrm>
        </p:spPr>
        <p:txBody>
          <a:bodyPr/>
          <a:lstStyle/>
          <a:p>
            <a:r>
              <a:rPr lang="ru-RU" sz="4100" b="1" smtClean="0"/>
              <a:t>Выбор учащимся предпрофессиональной пробы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5720" indent="0" fontAlgn="auto">
              <a:spcAft>
                <a:spcPts val="0"/>
              </a:spcAft>
              <a:buFont typeface="Corbel" pitchFamily="34" charset="0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Три составляющих выбора:</a:t>
            </a:r>
          </a:p>
          <a:p>
            <a:pPr marL="502920" indent="-457200" fontAlgn="auto">
              <a:spcAft>
                <a:spcPts val="0"/>
              </a:spcAft>
              <a:buFont typeface="Corbel" pitchFamily="34" charset="0"/>
              <a:buAutoNum type="arabicPeriod"/>
              <a:defRPr/>
            </a:pPr>
            <a:r>
              <a:rPr lang="ru-RU" sz="2800" dirty="0">
                <a:solidFill>
                  <a:schemeClr val="tx1"/>
                </a:solidFill>
              </a:rPr>
              <a:t>Тип деятельности (гностическая, проектировочная, конструктивная, коммуникативная, </a:t>
            </a:r>
            <a:r>
              <a:rPr lang="ru-RU" sz="2800" dirty="0" smtClean="0">
                <a:solidFill>
                  <a:schemeClr val="tx1"/>
                </a:solidFill>
              </a:rPr>
              <a:t>организаторская</a:t>
            </a:r>
            <a:r>
              <a:rPr lang="ru-RU" sz="2800" dirty="0">
                <a:solidFill>
                  <a:schemeClr val="tx1"/>
                </a:solidFill>
              </a:rPr>
              <a:t>)</a:t>
            </a:r>
          </a:p>
          <a:p>
            <a:pPr marL="502920" indent="-457200" fontAlgn="auto">
              <a:spcAft>
                <a:spcPts val="0"/>
              </a:spcAft>
              <a:buFont typeface="Corbel" pitchFamily="34" charset="0"/>
              <a:buAutoNum type="arabicPeriod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Сфера деятельности (Человек-Человек, Человек-Природа, Человек-Техника, Человек-Художественный образ, Человек-Знак)</a:t>
            </a:r>
          </a:p>
          <a:p>
            <a:pPr marL="502920" indent="-457200" fontAlgn="auto">
              <a:spcAft>
                <a:spcPts val="0"/>
              </a:spcAft>
              <a:buFont typeface="Corbel" pitchFamily="34" charset="0"/>
              <a:buAutoNum type="arabicPeriod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Результат-продукт </a:t>
            </a:r>
            <a:r>
              <a:rPr lang="ru-RU" sz="2800" dirty="0" err="1" smtClean="0">
                <a:solidFill>
                  <a:schemeClr val="tx1"/>
                </a:solidFill>
              </a:rPr>
              <a:t>предпрофессиональной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пробы </a:t>
            </a:r>
            <a:r>
              <a:rPr lang="ru-RU" sz="2800" dirty="0" smtClean="0">
                <a:solidFill>
                  <a:schemeClr val="tx1"/>
                </a:solidFill>
              </a:rPr>
              <a:t>и формат итогового испытания (из </a:t>
            </a:r>
            <a:r>
              <a:rPr lang="ru-RU" sz="2800" dirty="0" smtClean="0">
                <a:solidFill>
                  <a:schemeClr val="tx1"/>
                </a:solidFill>
              </a:rPr>
              <a:t>предложенных вариантов или на основе собственного замысла)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838" cy="7572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Примеры предпрофессиональных проб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49288" y="1450975"/>
          <a:ext cx="1087365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275"/>
                <a:gridCol w="1812275"/>
                <a:gridCol w="1812275"/>
                <a:gridCol w="1812275"/>
                <a:gridCol w="1812275"/>
                <a:gridCol w="1812275"/>
              </a:tblGrid>
              <a:tr h="564614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Тип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деятельности</a:t>
                      </a:r>
                    </a:p>
                    <a:p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Сфера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Гностическая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Проектировочная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Конструктивная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Коммуникативная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Организаторская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Человек-Человек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Социально-психологическое исследование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Аудио-экскурсия по родному городу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Разработка модели портфолио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Дебаты на актуальную тему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Создание школьной команды КВН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Человек-Природа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Доклад на экологическом форуме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Приют для бездомных животных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Карта экологического маршрута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Презентация природного уголка Удмуртии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Экскурсия в зоопарк для начальной школы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Человек-Техника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Прогноз</a:t>
                      </a:r>
                      <a:r>
                        <a:rPr lang="ru-RU" sz="1400" baseline="0" dirty="0" smtClean="0"/>
                        <a:t> развития технических устройств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Техническое</a:t>
                      </a:r>
                      <a:r>
                        <a:rPr lang="ru-RU" sz="1400" baseline="0" dirty="0" smtClean="0"/>
                        <a:t> оснащение кабинета физики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Действующая</a:t>
                      </a:r>
                      <a:r>
                        <a:rPr lang="ru-RU" sz="1400" baseline="0" dirty="0" smtClean="0"/>
                        <a:t> модель технического устройства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Консультативная служба по решению технических проблем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Выставка технического творчества школьников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Человек-Художественный образ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Критическая статья о современном искусстве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Сценарий школьного спектакля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Видеоклип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Круглый стол на тему «Современное искусство»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Организация концерта для учителей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Человек-Знак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Исследование символизма тату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Проект городской уличной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разметки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 Картирование образовательных ресурсов города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Обучение младших школьников стенографированию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Развитие знакового пространства школы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738188" y="609600"/>
            <a:ext cx="10696575" cy="1355725"/>
          </a:xfrm>
        </p:spPr>
        <p:txBody>
          <a:bodyPr/>
          <a:lstStyle/>
          <a:p>
            <a:r>
              <a:rPr lang="ru-RU" b="1" smtClean="0"/>
              <a:t>Организация предпрофессионального индивидуального испытания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738188" y="2057400"/>
            <a:ext cx="10620375" cy="4233863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Предпрофессиональное индивидуальное испытание носит публичный характер</a:t>
            </a:r>
          </a:p>
          <a:p>
            <a:r>
              <a:rPr lang="ru-RU" smtClean="0">
                <a:solidFill>
                  <a:schemeClr val="tx1"/>
                </a:solidFill>
              </a:rPr>
              <a:t>Оценивает испытание муниципальная экзаменационная комиссия</a:t>
            </a:r>
          </a:p>
          <a:p>
            <a:r>
              <a:rPr lang="ru-RU" smtClean="0">
                <a:solidFill>
                  <a:schemeClr val="tx1"/>
                </a:solidFill>
              </a:rPr>
              <a:t>Испытание проводится в групповой форме (старшеклассники из разных школ объединяются в группы с учетом тематики итоговых работ)</a:t>
            </a:r>
          </a:p>
          <a:p>
            <a:r>
              <a:rPr lang="ru-RU" smtClean="0">
                <a:solidFill>
                  <a:schemeClr val="tx1"/>
                </a:solidFill>
              </a:rPr>
              <a:t>Основная форма испытания – презентация и защита реализованного индивидуального проекта и результатов / продуктов, полученных в ходе его реализации</a:t>
            </a:r>
          </a:p>
          <a:p>
            <a:r>
              <a:rPr lang="ru-RU" smtClean="0">
                <a:solidFill>
                  <a:schemeClr val="tx1"/>
                </a:solidFill>
              </a:rPr>
              <a:t>Итогом испытания является определение уровня освоения учащимися метапредметных результатов и личных образовательных достижений, которые фиксируются в характеристике-рекомендации для обучения на следующей ступени образования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312</TotalTime>
  <Words>544</Words>
  <Application>Microsoft Office PowerPoint</Application>
  <PresentationFormat>Произвольный</PresentationFormat>
  <Paragraphs>107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Базис</vt:lpstr>
      <vt:lpstr>СТАРШАЯ ШКОЛА В КОНТЕКСТЕ ИНСТИТУЦИОНАЛЬНОЙ ТРАНСФОРМАЦИИ ОБРАЗОВАНИЯ</vt:lpstr>
      <vt:lpstr>Институциональная трансформация образования -</vt:lpstr>
      <vt:lpstr>Старшая школа как Школа работы с будущим</vt:lpstr>
      <vt:lpstr>Индивидуальный проект</vt:lpstr>
      <vt:lpstr>Индивидуальный проект в образовательном пространстве старшеклассника</vt:lpstr>
      <vt:lpstr>Индивидуальный проект в структуре учебного плана ОУ в логике ФГОС С(П)ОО</vt:lpstr>
      <vt:lpstr>Выбор учащимся предпрофессиональной пробы</vt:lpstr>
      <vt:lpstr>Примеры предпрофессиональных проб</vt:lpstr>
      <vt:lpstr>Организация предпрофессионального индивидуального испытания</vt:lpstr>
      <vt:lpstr>Оценка итоговой работы старшеклассника</vt:lpstr>
      <vt:lpstr>Материалы, предоставляемые старшеклассником  для итоговой аттестации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аттестация  в старшей школе: от тестов к экспертным оценкам</dc:title>
  <dc:creator>Admin</dc:creator>
  <cp:lastModifiedBy>Asus</cp:lastModifiedBy>
  <cp:revision>37</cp:revision>
  <dcterms:created xsi:type="dcterms:W3CDTF">2013-12-02T07:10:42Z</dcterms:created>
  <dcterms:modified xsi:type="dcterms:W3CDTF">2014-04-29T05:19:22Z</dcterms:modified>
</cp:coreProperties>
</file>